
<file path=[Content_Types].xml><?xml version="1.0" encoding="utf-8"?>
<Types xmlns="http://schemas.openxmlformats.org/package/2006/content-types">
  <Default Extension="jpg" ContentType="image/jpeg"/>
  <Default Extension="odttf" ContentType="application/vnd.openxmlformats-officedocument.obfuscatedFont"/>
  <Default Extension="rels" ContentType="application/vnd.openxmlformats-package.relationships+xml"/>
  <Default Extension="xml" ContentType="application/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2" Type="http://schemas.openxmlformats.org/officeDocument/2006/relationships/custom-properties" Target="docProps/custom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9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</p:sldIdLst>
  <p:sldSz cy="5143500" cx="9144000"/>
  <p:notesSz cx="51435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8" Type="http://schemas.openxmlformats.org/officeDocument/2006/relationships/slide" Target="slides/slide4.xml"/><Relationship Id="rId3" Type="http://schemas.openxmlformats.org/officeDocument/2006/relationships/slideMaster" Target="slideMasters/slideMaster1.xml"/><Relationship Id="rId12" Type="http://schemas.openxmlformats.org/officeDocument/2006/relationships/slide" Target="slides/slide8.xml"/><Relationship Id="rId7" Type="http://schemas.openxmlformats.org/officeDocument/2006/relationships/slide" Target="slides/slide3.xml"/><Relationship Id="rId2" Type="http://schemas.openxmlformats.org/officeDocument/2006/relationships/presProps" Target="presProps.xml"/><Relationship Id="rId16" Type="http://schemas.openxmlformats.org/officeDocument/2006/relationships/customXml" Target="../customXml/item3.xml"/><Relationship Id="rId11" Type="http://schemas.openxmlformats.org/officeDocument/2006/relationships/slide" Target="slides/slide7.xml"/><Relationship Id="rId1" Type="http://schemas.openxmlformats.org/officeDocument/2006/relationships/theme" Target="theme/theme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15" Type="http://schemas.openxmlformats.org/officeDocument/2006/relationships/customXml" Target="../customXml/item2.xml"/><Relationship Id="rId10" Type="http://schemas.openxmlformats.org/officeDocument/2006/relationships/slide" Target="slides/slide6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14" Type="http://schemas.openxmlformats.org/officeDocument/2006/relationships/customXml" Target="../customXml/item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" name="Google Shape;13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" name="Google Shape;14;p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" name="Google Shape;23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" name="Google Shape;24;p2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9" name="Google Shape;39;p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" name="Google Shape;40;p3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0" name="Google Shape;50;p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" name="Google Shape;51;p4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1" name="Google Shape;61;p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2" name="Google Shape;62;p5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2" name="Google Shape;72;p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" name="Google Shape;73;p6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3" name="Google Shape;83;p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4" name="Google Shape;84;p7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4" name="Google Shape;94;p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5" name="Google Shape;95;p8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3" name="Google Shape;113;p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4" name="Google Shape;114;p9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EFAULT">
  <p:cSld name="DEFAULT">
    <p:bg>
      <p:bgPr>
        <a:solidFill>
          <a:schemeClr val="lt1"/>
        </a:solidFill>
      </p:bgPr>
    </p:bg>
    <p:spTree>
      <p:nvGrpSpPr>
        <p:cNvPr id="10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5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4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A1A18"/>
        </a:solidFill>
      </p:bgPr>
    </p:bg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/>
          <p:nvPr/>
        </p:nvSpPr>
        <p:spPr>
          <a:xfrm>
            <a:off x="685800" y="960120"/>
            <a:ext cx="731520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A56A38"/>
              </a:buClr>
              <a:buSzPts val="1100"/>
              <a:buFont typeface="Calibri"/>
              <a:buNone/>
            </a:pPr>
            <a:r>
              <a:rPr b="1" i="0" lang="en-US" sz="1100" u="none" cap="none" strike="noStrike">
                <a:solidFill>
                  <a:srgbClr val="A56A38"/>
                </a:solidFill>
                <a:latin typeface="Calibri"/>
                <a:ea typeface="Calibri"/>
                <a:cs typeface="Calibri"/>
                <a:sym typeface="Calibri"/>
              </a:rPr>
              <a:t>AN INTERNATIONAL HORS D'OEUVRE EXPERIENCE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" name="Google Shape;17;p3"/>
          <p:cNvSpPr/>
          <p:nvPr/>
        </p:nvSpPr>
        <p:spPr>
          <a:xfrm>
            <a:off x="658368" y="1417320"/>
            <a:ext cx="7772400" cy="100584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5F0E6"/>
              </a:buClr>
              <a:buSzPts val="6000"/>
              <a:buFont typeface="Cambria"/>
              <a:buNone/>
            </a:pPr>
            <a:r>
              <a:rPr b="1" i="0" lang="en-US" sz="6000" u="none" cap="none" strike="noStrike">
                <a:solidFill>
                  <a:srgbClr val="F5F0E6"/>
                </a:solidFill>
                <a:latin typeface="Cambria"/>
                <a:ea typeface="Cambria"/>
                <a:cs typeface="Cambria"/>
                <a:sym typeface="Cambria"/>
              </a:rPr>
              <a:t>Southern Soul</a:t>
            </a:r>
            <a:endParaRPr b="0" i="0" sz="6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" name="Google Shape;18;p3"/>
          <p:cNvSpPr/>
          <p:nvPr/>
        </p:nvSpPr>
        <p:spPr>
          <a:xfrm>
            <a:off x="685800" y="2487168"/>
            <a:ext cx="7772400" cy="73152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A56A38"/>
              </a:buClr>
              <a:buSzPts val="3400"/>
              <a:buFont typeface="Cambria"/>
              <a:buNone/>
            </a:pPr>
            <a:r>
              <a:rPr b="0" i="1" lang="en-US" sz="3400" u="none" cap="none" strike="noStrike">
                <a:solidFill>
                  <a:srgbClr val="A56A38"/>
                </a:solidFill>
                <a:latin typeface="Cambria"/>
                <a:ea typeface="Cambria"/>
                <a:cs typeface="Cambria"/>
                <a:sym typeface="Cambria"/>
              </a:rPr>
              <a:t>Global Palate</a:t>
            </a:r>
            <a:endParaRPr b="0" i="0" sz="3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" name="Google Shape;19;p3"/>
          <p:cNvSpPr/>
          <p:nvPr/>
        </p:nvSpPr>
        <p:spPr>
          <a:xfrm>
            <a:off x="694944" y="3383280"/>
            <a:ext cx="6309360" cy="54864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C4BFB3"/>
              </a:buClr>
              <a:buSzPts val="1450"/>
              <a:buFont typeface="Calibri"/>
              <a:buNone/>
            </a:pPr>
            <a:r>
              <a:rPr b="0" i="0" lang="en-US" sz="1450" u="none" cap="none" strike="noStrike">
                <a:solidFill>
                  <a:srgbClr val="C4BFB3"/>
                </a:solidFill>
                <a:latin typeface="Calibri"/>
                <a:ea typeface="Calibri"/>
                <a:cs typeface="Calibri"/>
                <a:sym typeface="Calibri"/>
              </a:rPr>
              <a:t>Where Southern roots meet the traditions of the world.</a:t>
            </a:r>
            <a:endParaRPr b="0" i="0" sz="14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" name="Google Shape;20;p3"/>
          <p:cNvSpPr/>
          <p:nvPr/>
        </p:nvSpPr>
        <p:spPr>
          <a:xfrm>
            <a:off x="694944" y="4526280"/>
            <a:ext cx="457200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8F887A"/>
              </a:buClr>
              <a:buSzPts val="1100"/>
              <a:buFont typeface="Calibri"/>
              <a:buNone/>
            </a:pPr>
            <a:r>
              <a:rPr b="1" i="0" lang="en-US" sz="1100" u="none" cap="none" strike="noStrike">
                <a:solidFill>
                  <a:srgbClr val="8F887A"/>
                </a:solidFill>
                <a:latin typeface="Calibri"/>
                <a:ea typeface="Calibri"/>
                <a:cs typeface="Calibri"/>
                <a:sym typeface="Calibri"/>
              </a:rPr>
              <a:t>HL CATERING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5F0E6"/>
        </a:solidFill>
      </p:bgPr>
    </p:bg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4"/>
          <p:cNvSpPr/>
          <p:nvPr/>
        </p:nvSpPr>
        <p:spPr>
          <a:xfrm>
            <a:off x="685800" y="566928"/>
            <a:ext cx="548640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A56A38"/>
              </a:buClr>
              <a:buSzPts val="1200"/>
              <a:buFont typeface="Calibri"/>
              <a:buNone/>
            </a:pPr>
            <a:r>
              <a:rPr b="1" i="0" lang="en-US" sz="1200" u="none" cap="none" strike="noStrike">
                <a:solidFill>
                  <a:srgbClr val="A56A38"/>
                </a:solidFill>
                <a:latin typeface="Calibri"/>
                <a:ea typeface="Calibri"/>
                <a:cs typeface="Calibri"/>
                <a:sym typeface="Calibri"/>
              </a:rPr>
              <a:t>THE CONCEPT</a:t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" name="Google Shape;27;p4"/>
          <p:cNvSpPr/>
          <p:nvPr/>
        </p:nvSpPr>
        <p:spPr>
          <a:xfrm>
            <a:off x="658368" y="914400"/>
            <a:ext cx="7863840" cy="1097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98000"/>
              </a:lnSpc>
              <a:spcBef>
                <a:spcPts val="0"/>
              </a:spcBef>
              <a:spcAft>
                <a:spcPts val="0"/>
              </a:spcAft>
              <a:buClr>
                <a:srgbClr val="2E2E2A"/>
              </a:buClr>
              <a:buSzPts val="3300"/>
              <a:buFont typeface="Cambria"/>
              <a:buNone/>
            </a:pPr>
            <a:r>
              <a:rPr b="1" i="0" lang="en-US" sz="3300" u="none" cap="none" strike="noStrike">
                <a:solidFill>
                  <a:srgbClr val="2E2E2A"/>
                </a:solidFill>
                <a:latin typeface="Cambria"/>
                <a:ea typeface="Cambria"/>
                <a:cs typeface="Cambria"/>
                <a:sym typeface="Cambria"/>
              </a:rPr>
              <a:t>One pantry, five traditions,</a:t>
            </a:r>
            <a:endParaRPr b="0" i="0" sz="33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98000"/>
              </a:lnSpc>
              <a:spcBef>
                <a:spcPts val="0"/>
              </a:spcBef>
              <a:spcAft>
                <a:spcPts val="0"/>
              </a:spcAft>
              <a:buClr>
                <a:srgbClr val="2E2E2A"/>
              </a:buClr>
              <a:buSzPts val="3300"/>
              <a:buFont typeface="Cambria"/>
              <a:buNone/>
            </a:pPr>
            <a:r>
              <a:rPr b="1" i="0" lang="en-US" sz="3300" u="none" cap="none" strike="noStrike">
                <a:solidFill>
                  <a:srgbClr val="2E2E2A"/>
                </a:solidFill>
                <a:latin typeface="Cambria"/>
                <a:ea typeface="Cambria"/>
                <a:cs typeface="Cambria"/>
                <a:sym typeface="Cambria"/>
              </a:rPr>
              <a:t>a single point of view.</a:t>
            </a:r>
            <a:endParaRPr b="0" i="0" sz="33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" name="Google Shape;28;p4"/>
          <p:cNvSpPr/>
          <p:nvPr/>
        </p:nvSpPr>
        <p:spPr>
          <a:xfrm>
            <a:off x="658368" y="2514600"/>
            <a:ext cx="2487168" cy="50292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A56A38"/>
              </a:buClr>
              <a:buSzPts val="3400"/>
              <a:buFont typeface="Cambria"/>
              <a:buNone/>
            </a:pPr>
            <a:r>
              <a:rPr b="1" i="0" lang="en-US" sz="3400" u="none" cap="none" strike="noStrike">
                <a:solidFill>
                  <a:srgbClr val="A56A38"/>
                </a:solidFill>
                <a:latin typeface="Cambria"/>
                <a:ea typeface="Cambria"/>
                <a:cs typeface="Cambria"/>
                <a:sym typeface="Cambria"/>
              </a:rPr>
              <a:t>01</a:t>
            </a:r>
            <a:endParaRPr b="0" i="0" sz="3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" name="Google Shape;29;p4"/>
          <p:cNvSpPr/>
          <p:nvPr/>
        </p:nvSpPr>
        <p:spPr>
          <a:xfrm>
            <a:off x="658368" y="3081528"/>
            <a:ext cx="2487168" cy="32004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3D5A3E"/>
              </a:buClr>
              <a:buSzPts val="1600"/>
              <a:buFont typeface="Cambria"/>
              <a:buNone/>
            </a:pPr>
            <a:r>
              <a:rPr b="1" i="0" lang="en-US" sz="1600" u="none" cap="none" strike="noStrike">
                <a:solidFill>
                  <a:srgbClr val="3D5A3E"/>
                </a:solidFill>
                <a:latin typeface="Cambria"/>
                <a:ea typeface="Cambria"/>
                <a:cs typeface="Cambria"/>
                <a:sym typeface="Cambria"/>
              </a:rPr>
              <a:t>Southern Roots</a:t>
            </a:r>
            <a:endParaRPr b="0" i="0" sz="1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" name="Google Shape;30;p4"/>
          <p:cNvSpPr/>
          <p:nvPr/>
        </p:nvSpPr>
        <p:spPr>
          <a:xfrm>
            <a:off x="658368" y="3447288"/>
            <a:ext cx="2487168" cy="14630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Clr>
                <a:srgbClr val="6B6657"/>
              </a:buClr>
              <a:buSzPts val="1150"/>
              <a:buFont typeface="Calibri"/>
              <a:buNone/>
            </a:pPr>
            <a:r>
              <a:rPr b="0" i="0" lang="en-US" sz="1150" u="none" cap="none" strike="noStrike">
                <a:solidFill>
                  <a:srgbClr val="6B6657"/>
                </a:solidFill>
                <a:latin typeface="Calibri"/>
                <a:ea typeface="Calibri"/>
                <a:cs typeface="Calibri"/>
                <a:sym typeface="Calibri"/>
              </a:rPr>
              <a:t>We begin with the soul of Southern cooking — Carolina Gold rice, collard greens, andouille. Ingredients with deep provenance and unmistakable character.</a:t>
            </a:r>
            <a:endParaRPr b="0" i="0" sz="11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" name="Google Shape;31;p4"/>
          <p:cNvSpPr/>
          <p:nvPr/>
        </p:nvSpPr>
        <p:spPr>
          <a:xfrm>
            <a:off x="3465576" y="2514600"/>
            <a:ext cx="2487168" cy="50292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A56A38"/>
              </a:buClr>
              <a:buSzPts val="3400"/>
              <a:buFont typeface="Cambria"/>
              <a:buNone/>
            </a:pPr>
            <a:r>
              <a:rPr b="1" i="0" lang="en-US" sz="3400" u="none" cap="none" strike="noStrike">
                <a:solidFill>
                  <a:srgbClr val="A56A38"/>
                </a:solidFill>
                <a:latin typeface="Cambria"/>
                <a:ea typeface="Cambria"/>
                <a:cs typeface="Cambria"/>
                <a:sym typeface="Cambria"/>
              </a:rPr>
              <a:t>02</a:t>
            </a:r>
            <a:endParaRPr b="0" i="0" sz="3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" name="Google Shape;32;p4"/>
          <p:cNvSpPr/>
          <p:nvPr/>
        </p:nvSpPr>
        <p:spPr>
          <a:xfrm>
            <a:off x="3465576" y="3081528"/>
            <a:ext cx="2487168" cy="32004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3D5A3E"/>
              </a:buClr>
              <a:buSzPts val="1600"/>
              <a:buFont typeface="Cambria"/>
              <a:buNone/>
            </a:pPr>
            <a:r>
              <a:rPr b="1" i="0" lang="en-US" sz="1600" u="none" cap="none" strike="noStrike">
                <a:solidFill>
                  <a:srgbClr val="3D5A3E"/>
                </a:solidFill>
                <a:latin typeface="Cambria"/>
                <a:ea typeface="Cambria"/>
                <a:cs typeface="Cambria"/>
                <a:sym typeface="Cambria"/>
              </a:rPr>
              <a:t>International Forms</a:t>
            </a:r>
            <a:endParaRPr b="0" i="0" sz="1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" name="Google Shape;33;p4"/>
          <p:cNvSpPr/>
          <p:nvPr/>
        </p:nvSpPr>
        <p:spPr>
          <a:xfrm>
            <a:off x="3465576" y="3447288"/>
            <a:ext cx="2487168" cy="14630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Clr>
                <a:srgbClr val="6B6657"/>
              </a:buClr>
              <a:buSzPts val="1150"/>
              <a:buFont typeface="Calibri"/>
              <a:buNone/>
            </a:pPr>
            <a:r>
              <a:rPr b="0" i="0" lang="en-US" sz="1150" u="none" cap="none" strike="noStrike">
                <a:solidFill>
                  <a:srgbClr val="6B6657"/>
                </a:solidFill>
                <a:latin typeface="Calibri"/>
                <a:ea typeface="Calibri"/>
                <a:cs typeface="Calibri"/>
                <a:sym typeface="Calibri"/>
              </a:rPr>
              <a:t>We borrow the world's own forms and flavors — Hawaiian musubi, Nigerian suya, Vietnamese green chili, Italian arancini, Ukrainian borscht — each carrying that Southern character.</a:t>
            </a:r>
            <a:endParaRPr b="0" i="0" sz="11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" name="Google Shape;34;p4"/>
          <p:cNvSpPr/>
          <p:nvPr/>
        </p:nvSpPr>
        <p:spPr>
          <a:xfrm>
            <a:off x="6272784" y="2514600"/>
            <a:ext cx="2487168" cy="50292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A56A38"/>
              </a:buClr>
              <a:buSzPts val="3400"/>
              <a:buFont typeface="Cambria"/>
              <a:buNone/>
            </a:pPr>
            <a:r>
              <a:rPr b="1" i="0" lang="en-US" sz="3400" u="none" cap="none" strike="noStrike">
                <a:solidFill>
                  <a:srgbClr val="A56A38"/>
                </a:solidFill>
                <a:latin typeface="Cambria"/>
                <a:ea typeface="Cambria"/>
                <a:cs typeface="Cambria"/>
                <a:sym typeface="Cambria"/>
              </a:rPr>
              <a:t>03</a:t>
            </a:r>
            <a:endParaRPr b="0" i="0" sz="3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" name="Google Shape;35;p4"/>
          <p:cNvSpPr/>
          <p:nvPr/>
        </p:nvSpPr>
        <p:spPr>
          <a:xfrm>
            <a:off x="6272784" y="3081528"/>
            <a:ext cx="2487168" cy="32004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3D5A3E"/>
              </a:buClr>
              <a:buSzPts val="1600"/>
              <a:buFont typeface="Cambria"/>
              <a:buNone/>
            </a:pPr>
            <a:r>
              <a:rPr b="1" i="0" lang="en-US" sz="1600" u="none" cap="none" strike="noStrike">
                <a:solidFill>
                  <a:srgbClr val="3D5A3E"/>
                </a:solidFill>
                <a:latin typeface="Cambria"/>
                <a:ea typeface="Cambria"/>
                <a:cs typeface="Cambria"/>
                <a:sym typeface="Cambria"/>
              </a:rPr>
              <a:t>One Refined Bite</a:t>
            </a:r>
            <a:endParaRPr b="0" i="0" sz="1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" name="Google Shape;36;p4"/>
          <p:cNvSpPr/>
          <p:nvPr/>
        </p:nvSpPr>
        <p:spPr>
          <a:xfrm>
            <a:off x="6272784" y="3447288"/>
            <a:ext cx="2487168" cy="14630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Clr>
                <a:srgbClr val="6B6657"/>
              </a:buClr>
              <a:buSzPts val="1150"/>
              <a:buFont typeface="Calibri"/>
              <a:buNone/>
            </a:pPr>
            <a:r>
              <a:rPr b="0" i="0" lang="en-US" sz="1150" u="none" cap="none" strike="noStrike">
                <a:solidFill>
                  <a:srgbClr val="6B6657"/>
                </a:solidFill>
                <a:latin typeface="Calibri"/>
                <a:ea typeface="Calibri"/>
                <a:cs typeface="Calibri"/>
                <a:sym typeface="Calibri"/>
              </a:rPr>
              <a:t>The result is a single hors d'oeuvre: familiar enough to comfort, precise enough to hold its own at any international table.</a:t>
            </a:r>
            <a:endParaRPr b="0" i="0" sz="11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5F0E6"/>
        </a:solidFill>
      </p:bgPr>
    </p:bg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5"/>
          <p:cNvSpPr/>
          <p:nvPr/>
        </p:nvSpPr>
        <p:spPr>
          <a:xfrm>
            <a:off x="658368" y="658368"/>
            <a:ext cx="1280160" cy="54864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A56A38"/>
              </a:buClr>
              <a:buSzPts val="3600"/>
              <a:buFont typeface="Cambria"/>
              <a:buNone/>
            </a:pPr>
            <a:r>
              <a:rPr b="1" i="0" lang="en-US" sz="3600" u="none" cap="none" strike="noStrike">
                <a:solidFill>
                  <a:srgbClr val="A56A38"/>
                </a:solidFill>
                <a:latin typeface="Cambria"/>
                <a:ea typeface="Cambria"/>
                <a:cs typeface="Cambria"/>
                <a:sym typeface="Cambria"/>
              </a:rPr>
              <a:t>01</a:t>
            </a:r>
            <a:endParaRPr b="0" i="0" sz="3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" name="Google Shape;43;p5"/>
          <p:cNvSpPr/>
          <p:nvPr/>
        </p:nvSpPr>
        <p:spPr>
          <a:xfrm>
            <a:off x="640080" y="1371600"/>
            <a:ext cx="4572000" cy="1097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96000"/>
              </a:lnSpc>
              <a:spcBef>
                <a:spcPts val="0"/>
              </a:spcBef>
              <a:spcAft>
                <a:spcPts val="0"/>
              </a:spcAft>
              <a:buClr>
                <a:srgbClr val="2E2E2A"/>
              </a:buClr>
              <a:buSzPts val="3500"/>
              <a:buFont typeface="Cambria"/>
              <a:buNone/>
            </a:pPr>
            <a:r>
              <a:rPr b="1" i="0" lang="en-US" sz="3500" u="none" cap="none" strike="noStrike">
                <a:solidFill>
                  <a:srgbClr val="2E2E2A"/>
                </a:solidFill>
                <a:latin typeface="Cambria"/>
                <a:ea typeface="Cambria"/>
                <a:cs typeface="Cambria"/>
                <a:sym typeface="Cambria"/>
              </a:rPr>
              <a:t>Carolina Gold</a:t>
            </a:r>
            <a:endParaRPr b="0" i="0" sz="3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96000"/>
              </a:lnSpc>
              <a:spcBef>
                <a:spcPts val="0"/>
              </a:spcBef>
              <a:spcAft>
                <a:spcPts val="0"/>
              </a:spcAft>
              <a:buClr>
                <a:srgbClr val="2E2E2A"/>
              </a:buClr>
              <a:buSzPts val="3500"/>
              <a:buFont typeface="Cambria"/>
              <a:buNone/>
            </a:pPr>
            <a:r>
              <a:rPr b="1" i="0" lang="en-US" sz="3500" u="none" cap="none" strike="noStrike">
                <a:solidFill>
                  <a:srgbClr val="2E2E2A"/>
                </a:solidFill>
                <a:latin typeface="Cambria"/>
                <a:ea typeface="Cambria"/>
                <a:cs typeface="Cambria"/>
                <a:sym typeface="Cambria"/>
              </a:rPr>
              <a:t>Musubi</a:t>
            </a:r>
            <a:endParaRPr b="0" i="0" sz="3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" name="Google Shape;44;p5"/>
          <p:cNvSpPr/>
          <p:nvPr/>
        </p:nvSpPr>
        <p:spPr>
          <a:xfrm>
            <a:off x="676656" y="2697480"/>
            <a:ext cx="4434840" cy="5486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6B6657"/>
              </a:buClr>
              <a:buSzPts val="1600"/>
              <a:buFont typeface="Cambria"/>
              <a:buNone/>
            </a:pPr>
            <a:r>
              <a:rPr b="0" i="1" lang="en-US" sz="1600" u="none" cap="none" strike="noStrike">
                <a:solidFill>
                  <a:srgbClr val="6B6657"/>
                </a:solidFill>
                <a:latin typeface="Cambria"/>
                <a:ea typeface="Cambria"/>
                <a:cs typeface="Cambria"/>
                <a:sym typeface="Cambria"/>
              </a:rPr>
              <a:t>Where the South meets the Pacific.</a:t>
            </a:r>
            <a:endParaRPr b="0" i="0" sz="1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" name="Google Shape;45;p5"/>
          <p:cNvSpPr/>
          <p:nvPr/>
        </p:nvSpPr>
        <p:spPr>
          <a:xfrm>
            <a:off x="676656" y="3429000"/>
            <a:ext cx="4480560" cy="292608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8C8577"/>
              </a:buClr>
              <a:buSzPts val="950"/>
              <a:buFont typeface="Calibri"/>
              <a:buNone/>
            </a:pPr>
            <a:r>
              <a:rPr b="1" i="0" lang="en-US" sz="950" u="none" cap="none" strike="noStrike">
                <a:solidFill>
                  <a:srgbClr val="8C8577"/>
                </a:solidFill>
                <a:latin typeface="Calibri"/>
                <a:ea typeface="Calibri"/>
                <a:cs typeface="Calibri"/>
                <a:sym typeface="Calibri"/>
              </a:rPr>
              <a:t>ORIGIN  </a:t>
            </a:r>
            <a:r>
              <a:rPr b="1" i="0" lang="en-US" sz="1150" u="none" cap="none" strike="noStrike">
                <a:solidFill>
                  <a:srgbClr val="3D5A3E"/>
                </a:solidFill>
                <a:latin typeface="Calibri"/>
                <a:ea typeface="Calibri"/>
                <a:cs typeface="Calibri"/>
                <a:sym typeface="Calibri"/>
              </a:rPr>
              <a:t>Southern / Hawaiian</a:t>
            </a:r>
            <a:r>
              <a:rPr b="1" i="0" lang="en-US" sz="950" u="none" cap="none" strike="noStrike">
                <a:solidFill>
                  <a:srgbClr val="8C8577"/>
                </a:solidFill>
                <a:latin typeface="Calibri"/>
                <a:ea typeface="Calibri"/>
                <a:cs typeface="Calibri"/>
                <a:sym typeface="Calibri"/>
              </a:rPr>
              <a:t>      FORMAT  </a:t>
            </a:r>
            <a:r>
              <a:rPr b="1" i="0" lang="en-US" sz="1150" u="none" cap="none" strike="noStrike">
                <a:solidFill>
                  <a:srgbClr val="2E2E2A"/>
                </a:solidFill>
                <a:latin typeface="Calibri"/>
                <a:ea typeface="Calibri"/>
                <a:cs typeface="Calibri"/>
                <a:sym typeface="Calibri"/>
              </a:rPr>
              <a:t>Musubi</a:t>
            </a:r>
            <a:endParaRPr b="0" i="0" sz="9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" name="Google Shape;46;p5"/>
          <p:cNvSpPr/>
          <p:nvPr/>
        </p:nvSpPr>
        <p:spPr>
          <a:xfrm>
            <a:off x="676656" y="4023360"/>
            <a:ext cx="4526280" cy="7772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3D5A3E"/>
              </a:buClr>
              <a:buSzPts val="1300"/>
              <a:buFont typeface="Cambria"/>
              <a:buNone/>
            </a:pPr>
            <a:r>
              <a:rPr b="0" i="1" lang="en-US" sz="1300" u="none" cap="none" strike="noStrike">
                <a:solidFill>
                  <a:srgbClr val="3D5A3E"/>
                </a:solidFill>
                <a:latin typeface="Cambria"/>
                <a:ea typeface="Cambria"/>
                <a:cs typeface="Cambria"/>
                <a:sym typeface="Cambria"/>
              </a:rPr>
              <a:t>Hawaiian musubi, rebuilt from the Southern pantry — collard for nori, andouille for spam.</a:t>
            </a:r>
            <a:endParaRPr b="0" i="0" sz="13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hoto_musubi.jpg" id="47" name="Google Shape;47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230368" y="457200"/>
            <a:ext cx="3383280" cy="422452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5F0E6"/>
        </a:solidFill>
      </p:bgPr>
    </p:bg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6"/>
          <p:cNvSpPr/>
          <p:nvPr/>
        </p:nvSpPr>
        <p:spPr>
          <a:xfrm>
            <a:off x="658368" y="658368"/>
            <a:ext cx="1280160" cy="54864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A56A38"/>
              </a:buClr>
              <a:buSzPts val="3600"/>
              <a:buFont typeface="Cambria"/>
              <a:buNone/>
            </a:pPr>
            <a:r>
              <a:rPr b="1" i="0" lang="en-US" sz="3600" u="none" cap="none" strike="noStrike">
                <a:solidFill>
                  <a:srgbClr val="A56A38"/>
                </a:solidFill>
                <a:latin typeface="Cambria"/>
                <a:ea typeface="Cambria"/>
                <a:cs typeface="Cambria"/>
                <a:sym typeface="Cambria"/>
              </a:rPr>
              <a:t>02</a:t>
            </a:r>
            <a:endParaRPr b="0" i="0" sz="3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" name="Google Shape;54;p6"/>
          <p:cNvSpPr/>
          <p:nvPr/>
        </p:nvSpPr>
        <p:spPr>
          <a:xfrm>
            <a:off x="640080" y="1371600"/>
            <a:ext cx="4572000" cy="1097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96000"/>
              </a:lnSpc>
              <a:spcBef>
                <a:spcPts val="0"/>
              </a:spcBef>
              <a:spcAft>
                <a:spcPts val="0"/>
              </a:spcAft>
              <a:buClr>
                <a:srgbClr val="2E2E2A"/>
              </a:buClr>
              <a:buSzPts val="3500"/>
              <a:buFont typeface="Cambria"/>
              <a:buNone/>
            </a:pPr>
            <a:r>
              <a:rPr b="1" i="0" lang="en-US" sz="3500" u="none" cap="none" strike="noStrike">
                <a:solidFill>
                  <a:srgbClr val="2E2E2A"/>
                </a:solidFill>
                <a:latin typeface="Cambria"/>
                <a:ea typeface="Cambria"/>
                <a:cs typeface="Cambria"/>
                <a:sym typeface="Cambria"/>
              </a:rPr>
              <a:t>Suya Pork</a:t>
            </a:r>
            <a:endParaRPr b="0" i="0" sz="3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96000"/>
              </a:lnSpc>
              <a:spcBef>
                <a:spcPts val="0"/>
              </a:spcBef>
              <a:spcAft>
                <a:spcPts val="0"/>
              </a:spcAft>
              <a:buClr>
                <a:srgbClr val="2E2E2A"/>
              </a:buClr>
              <a:buSzPts val="3500"/>
              <a:buFont typeface="Cambria"/>
              <a:buNone/>
            </a:pPr>
            <a:r>
              <a:rPr b="1" i="0" lang="en-US" sz="3500" u="none" cap="none" strike="noStrike">
                <a:solidFill>
                  <a:srgbClr val="2E2E2A"/>
                </a:solidFill>
                <a:latin typeface="Cambria"/>
                <a:ea typeface="Cambria"/>
                <a:cs typeface="Cambria"/>
                <a:sym typeface="Cambria"/>
              </a:rPr>
              <a:t>Hoe Cake</a:t>
            </a:r>
            <a:endParaRPr b="0" i="0" sz="3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" name="Google Shape;55;p6"/>
          <p:cNvSpPr/>
          <p:nvPr/>
        </p:nvSpPr>
        <p:spPr>
          <a:xfrm>
            <a:off x="676656" y="2697480"/>
            <a:ext cx="4434840" cy="5486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6B6657"/>
              </a:buClr>
              <a:buSzPts val="1600"/>
              <a:buFont typeface="Cambria"/>
              <a:buNone/>
            </a:pPr>
            <a:r>
              <a:rPr b="0" i="1" lang="en-US" sz="1600" u="none" cap="none" strike="noStrike">
                <a:solidFill>
                  <a:srgbClr val="6B6657"/>
                </a:solidFill>
                <a:latin typeface="Cambria"/>
                <a:ea typeface="Cambria"/>
                <a:cs typeface="Cambria"/>
                <a:sym typeface="Cambria"/>
              </a:rPr>
              <a:t>Nigerian suya spice meets the Southern hoe cake.</a:t>
            </a:r>
            <a:endParaRPr b="0" i="0" sz="1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" name="Google Shape;56;p6"/>
          <p:cNvSpPr/>
          <p:nvPr/>
        </p:nvSpPr>
        <p:spPr>
          <a:xfrm>
            <a:off x="676656" y="3429000"/>
            <a:ext cx="4480560" cy="292608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8C8577"/>
              </a:buClr>
              <a:buSzPts val="950"/>
              <a:buFont typeface="Calibri"/>
              <a:buNone/>
            </a:pPr>
            <a:r>
              <a:rPr b="1" i="0" lang="en-US" sz="950" u="none" cap="none" strike="noStrike">
                <a:solidFill>
                  <a:srgbClr val="8C8577"/>
                </a:solidFill>
                <a:latin typeface="Calibri"/>
                <a:ea typeface="Calibri"/>
                <a:cs typeface="Calibri"/>
                <a:sym typeface="Calibri"/>
              </a:rPr>
              <a:t>ORIGIN  </a:t>
            </a:r>
            <a:r>
              <a:rPr b="1" i="0" lang="en-US" sz="1150" u="none" cap="none" strike="noStrike">
                <a:solidFill>
                  <a:srgbClr val="3D5A3E"/>
                </a:solidFill>
                <a:latin typeface="Calibri"/>
                <a:ea typeface="Calibri"/>
                <a:cs typeface="Calibri"/>
                <a:sym typeface="Calibri"/>
              </a:rPr>
              <a:t>Southern / West African</a:t>
            </a:r>
            <a:r>
              <a:rPr b="1" i="0" lang="en-US" sz="950" u="none" cap="none" strike="noStrike">
                <a:solidFill>
                  <a:srgbClr val="8C8577"/>
                </a:solidFill>
                <a:latin typeface="Calibri"/>
                <a:ea typeface="Calibri"/>
                <a:cs typeface="Calibri"/>
                <a:sym typeface="Calibri"/>
              </a:rPr>
              <a:t>      FORMAT  </a:t>
            </a:r>
            <a:r>
              <a:rPr b="1" i="0" lang="en-US" sz="1150" u="none" cap="none" strike="noStrike">
                <a:solidFill>
                  <a:srgbClr val="2E2E2A"/>
                </a:solidFill>
                <a:latin typeface="Calibri"/>
                <a:ea typeface="Calibri"/>
                <a:cs typeface="Calibri"/>
                <a:sym typeface="Calibri"/>
              </a:rPr>
              <a:t>Hoe Cake</a:t>
            </a:r>
            <a:endParaRPr b="0" i="0" sz="9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" name="Google Shape;57;p6"/>
          <p:cNvSpPr/>
          <p:nvPr/>
        </p:nvSpPr>
        <p:spPr>
          <a:xfrm>
            <a:off x="676656" y="4023360"/>
            <a:ext cx="4526280" cy="7772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3D5A3E"/>
              </a:buClr>
              <a:buSzPts val="1300"/>
              <a:buFont typeface="Cambria"/>
              <a:buNone/>
            </a:pPr>
            <a:r>
              <a:rPr b="0" i="1" lang="en-US" sz="1300" u="none" cap="none" strike="noStrike">
                <a:solidFill>
                  <a:srgbClr val="3D5A3E"/>
                </a:solidFill>
                <a:latin typeface="Cambria"/>
                <a:ea typeface="Cambria"/>
                <a:cs typeface="Cambria"/>
                <a:sym typeface="Cambria"/>
              </a:rPr>
              <a:t>Pork in yaji — the peanut-and-chili suya spice — seared and set on a griddled cornmeal hoe cake.</a:t>
            </a:r>
            <a:endParaRPr b="0" i="0" sz="13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hoto_hoecake.jpg" id="58" name="Google Shape;58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230368" y="457200"/>
            <a:ext cx="3383280" cy="422452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5F0E6"/>
        </a:solidFill>
      </p:bgPr>
    </p:bg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7"/>
          <p:cNvSpPr/>
          <p:nvPr/>
        </p:nvSpPr>
        <p:spPr>
          <a:xfrm>
            <a:off x="658368" y="658368"/>
            <a:ext cx="1280160" cy="54864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A56A38"/>
              </a:buClr>
              <a:buSzPts val="3600"/>
              <a:buFont typeface="Cambria"/>
              <a:buNone/>
            </a:pPr>
            <a:r>
              <a:rPr b="1" i="0" lang="en-US" sz="3600" u="none" cap="none" strike="noStrike">
                <a:solidFill>
                  <a:srgbClr val="A56A38"/>
                </a:solidFill>
                <a:latin typeface="Cambria"/>
                <a:ea typeface="Cambria"/>
                <a:cs typeface="Cambria"/>
                <a:sym typeface="Cambria"/>
              </a:rPr>
              <a:t>03</a:t>
            </a:r>
            <a:endParaRPr b="0" i="0" sz="3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" name="Google Shape;65;p7"/>
          <p:cNvSpPr/>
          <p:nvPr/>
        </p:nvSpPr>
        <p:spPr>
          <a:xfrm>
            <a:off x="640080" y="1371600"/>
            <a:ext cx="4572000" cy="1097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96000"/>
              </a:lnSpc>
              <a:spcBef>
                <a:spcPts val="0"/>
              </a:spcBef>
              <a:spcAft>
                <a:spcPts val="0"/>
              </a:spcAft>
              <a:buClr>
                <a:srgbClr val="2E2E2A"/>
              </a:buClr>
              <a:buSzPts val="3500"/>
              <a:buFont typeface="Cambria"/>
              <a:buNone/>
            </a:pPr>
            <a:r>
              <a:rPr b="1" i="0" lang="en-US" sz="3500" u="none" cap="none" strike="noStrike">
                <a:solidFill>
                  <a:srgbClr val="2E2E2A"/>
                </a:solidFill>
                <a:latin typeface="Cambria"/>
                <a:ea typeface="Cambria"/>
                <a:cs typeface="Cambria"/>
                <a:sym typeface="Cambria"/>
              </a:rPr>
              <a:t>Smoked Catfish</a:t>
            </a:r>
            <a:endParaRPr b="0" i="0" sz="3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96000"/>
              </a:lnSpc>
              <a:spcBef>
                <a:spcPts val="0"/>
              </a:spcBef>
              <a:spcAft>
                <a:spcPts val="0"/>
              </a:spcAft>
              <a:buClr>
                <a:srgbClr val="2E2E2A"/>
              </a:buClr>
              <a:buSzPts val="3500"/>
              <a:buFont typeface="Cambria"/>
              <a:buNone/>
            </a:pPr>
            <a:r>
              <a:rPr b="1" i="0" lang="en-US" sz="3500" u="none" cap="none" strike="noStrike">
                <a:solidFill>
                  <a:srgbClr val="2E2E2A"/>
                </a:solidFill>
                <a:latin typeface="Cambria"/>
                <a:ea typeface="Cambria"/>
                <a:cs typeface="Cambria"/>
                <a:sym typeface="Cambria"/>
              </a:rPr>
              <a:t>Rillette</a:t>
            </a:r>
            <a:endParaRPr b="0" i="0" sz="3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" name="Google Shape;66;p7"/>
          <p:cNvSpPr/>
          <p:nvPr/>
        </p:nvSpPr>
        <p:spPr>
          <a:xfrm>
            <a:off x="676656" y="2697480"/>
            <a:ext cx="4434840" cy="5486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6B6657"/>
              </a:buClr>
              <a:buSzPts val="1600"/>
              <a:buFont typeface="Cambria"/>
              <a:buNone/>
            </a:pPr>
            <a:r>
              <a:rPr b="0" i="1" lang="en-US" sz="1600" u="none" cap="none" strike="noStrike">
                <a:solidFill>
                  <a:srgbClr val="6B6657"/>
                </a:solidFill>
                <a:latin typeface="Cambria"/>
                <a:ea typeface="Cambria"/>
                <a:cs typeface="Cambria"/>
                <a:sym typeface="Cambria"/>
              </a:rPr>
              <a:t>Smoked Southern catfish meets Vietnamese green chili.</a:t>
            </a:r>
            <a:endParaRPr b="0" i="0" sz="1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" name="Google Shape;67;p7"/>
          <p:cNvSpPr/>
          <p:nvPr/>
        </p:nvSpPr>
        <p:spPr>
          <a:xfrm>
            <a:off x="676656" y="3429000"/>
            <a:ext cx="4480560" cy="292608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8C8577"/>
              </a:buClr>
              <a:buSzPts val="950"/>
              <a:buFont typeface="Calibri"/>
              <a:buNone/>
            </a:pPr>
            <a:r>
              <a:rPr b="1" i="0" lang="en-US" sz="950" u="none" cap="none" strike="noStrike">
                <a:solidFill>
                  <a:srgbClr val="8C8577"/>
                </a:solidFill>
                <a:latin typeface="Calibri"/>
                <a:ea typeface="Calibri"/>
                <a:cs typeface="Calibri"/>
                <a:sym typeface="Calibri"/>
              </a:rPr>
              <a:t>ORIGIN  </a:t>
            </a:r>
            <a:r>
              <a:rPr b="1" i="0" lang="en-US" sz="1150" u="none" cap="none" strike="noStrike">
                <a:solidFill>
                  <a:srgbClr val="3D5A3E"/>
                </a:solidFill>
                <a:latin typeface="Calibri"/>
                <a:ea typeface="Calibri"/>
                <a:cs typeface="Calibri"/>
                <a:sym typeface="Calibri"/>
              </a:rPr>
              <a:t>Southern / Vietnamese</a:t>
            </a:r>
            <a:r>
              <a:rPr b="1" i="0" lang="en-US" sz="950" u="none" cap="none" strike="noStrike">
                <a:solidFill>
                  <a:srgbClr val="8C8577"/>
                </a:solidFill>
                <a:latin typeface="Calibri"/>
                <a:ea typeface="Calibri"/>
                <a:cs typeface="Calibri"/>
                <a:sym typeface="Calibri"/>
              </a:rPr>
              <a:t>      FORMAT  </a:t>
            </a:r>
            <a:r>
              <a:rPr b="1" i="0" lang="en-US" sz="1150" u="none" cap="none" strike="noStrike">
                <a:solidFill>
                  <a:srgbClr val="2E2E2A"/>
                </a:solidFill>
                <a:latin typeface="Calibri"/>
                <a:ea typeface="Calibri"/>
                <a:cs typeface="Calibri"/>
                <a:sym typeface="Calibri"/>
              </a:rPr>
              <a:t>Tartlet</a:t>
            </a:r>
            <a:endParaRPr b="0" i="0" sz="9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" name="Google Shape;68;p7"/>
          <p:cNvSpPr/>
          <p:nvPr/>
        </p:nvSpPr>
        <p:spPr>
          <a:xfrm>
            <a:off x="676656" y="4023360"/>
            <a:ext cx="4526280" cy="7772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3D5A3E"/>
              </a:buClr>
              <a:buSzPts val="1300"/>
              <a:buFont typeface="Cambria"/>
              <a:buNone/>
            </a:pPr>
            <a:r>
              <a:rPr b="0" i="1" lang="en-US" sz="1300" u="none" cap="none" strike="noStrike">
                <a:solidFill>
                  <a:srgbClr val="3D5A3E"/>
                </a:solidFill>
                <a:latin typeface="Cambria"/>
                <a:ea typeface="Cambria"/>
                <a:cs typeface="Cambria"/>
                <a:sym typeface="Cambria"/>
              </a:rPr>
              <a:t>Rich smoked-catfish rillette, cool and creamy — topped with a sesame-crusted fried shallot and a sharp green chili sauce.</a:t>
            </a:r>
            <a:endParaRPr b="0" i="0" sz="13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hoto_catfish.jpg" id="69" name="Google Shape;69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230368" y="457200"/>
            <a:ext cx="3383280" cy="422452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5F0E6"/>
        </a:solidFill>
      </p:bgPr>
    </p:bg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8"/>
          <p:cNvSpPr/>
          <p:nvPr/>
        </p:nvSpPr>
        <p:spPr>
          <a:xfrm>
            <a:off x="658368" y="658368"/>
            <a:ext cx="1280160" cy="54864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A56A38"/>
              </a:buClr>
              <a:buSzPts val="3600"/>
              <a:buFont typeface="Cambria"/>
              <a:buNone/>
            </a:pPr>
            <a:r>
              <a:rPr b="1" i="0" lang="en-US" sz="3600" u="none" cap="none" strike="noStrike">
                <a:solidFill>
                  <a:srgbClr val="A56A38"/>
                </a:solidFill>
                <a:latin typeface="Cambria"/>
                <a:ea typeface="Cambria"/>
                <a:cs typeface="Cambria"/>
                <a:sym typeface="Cambria"/>
              </a:rPr>
              <a:t>04</a:t>
            </a:r>
            <a:endParaRPr b="0" i="0" sz="3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" name="Google Shape;76;p8"/>
          <p:cNvSpPr/>
          <p:nvPr/>
        </p:nvSpPr>
        <p:spPr>
          <a:xfrm>
            <a:off x="640080" y="1371600"/>
            <a:ext cx="4572000" cy="1097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96000"/>
              </a:lnSpc>
              <a:spcBef>
                <a:spcPts val="0"/>
              </a:spcBef>
              <a:spcAft>
                <a:spcPts val="0"/>
              </a:spcAft>
              <a:buClr>
                <a:srgbClr val="2E2E2A"/>
              </a:buClr>
              <a:buSzPts val="2600"/>
              <a:buFont typeface="Cambria"/>
              <a:buNone/>
            </a:pPr>
            <a:r>
              <a:rPr b="1" i="0" lang="en-US" sz="2600" u="none" cap="none" strike="noStrike">
                <a:solidFill>
                  <a:srgbClr val="2E2E2A"/>
                </a:solidFill>
                <a:latin typeface="Cambria"/>
                <a:ea typeface="Cambria"/>
                <a:cs typeface="Cambria"/>
                <a:sym typeface="Cambria"/>
              </a:rPr>
              <a:t>Grits Arancini</a:t>
            </a:r>
            <a:endParaRPr b="0" i="0" sz="2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96000"/>
              </a:lnSpc>
              <a:spcBef>
                <a:spcPts val="0"/>
              </a:spcBef>
              <a:spcAft>
                <a:spcPts val="0"/>
              </a:spcAft>
              <a:buClr>
                <a:srgbClr val="2E2E2A"/>
              </a:buClr>
              <a:buSzPts val="2600"/>
              <a:buFont typeface="Cambria"/>
              <a:buNone/>
            </a:pPr>
            <a:r>
              <a:rPr b="1" i="0" lang="en-US" sz="2600" u="none" cap="none" strike="noStrike">
                <a:solidFill>
                  <a:srgbClr val="2E2E2A"/>
                </a:solidFill>
                <a:latin typeface="Cambria"/>
                <a:ea typeface="Cambria"/>
                <a:cs typeface="Cambria"/>
                <a:sym typeface="Cambria"/>
              </a:rPr>
              <a:t>with Pimento Cheese &amp; Country Ham</a:t>
            </a:r>
            <a:endParaRPr b="0" i="0" sz="2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" name="Google Shape;77;p8"/>
          <p:cNvSpPr/>
          <p:nvPr/>
        </p:nvSpPr>
        <p:spPr>
          <a:xfrm>
            <a:off x="676656" y="2697480"/>
            <a:ext cx="4434840" cy="5486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6B6657"/>
              </a:buClr>
              <a:buSzPts val="1600"/>
              <a:buFont typeface="Cambria"/>
              <a:buNone/>
            </a:pPr>
            <a:r>
              <a:rPr b="0" i="1" lang="en-US" sz="1600" u="none" cap="none" strike="noStrike">
                <a:solidFill>
                  <a:srgbClr val="6B6657"/>
                </a:solidFill>
                <a:latin typeface="Cambria"/>
                <a:ea typeface="Cambria"/>
                <a:cs typeface="Cambria"/>
                <a:sym typeface="Cambria"/>
              </a:rPr>
              <a:t>Italian technique, Southern grits — one crisp bite.</a:t>
            </a:r>
            <a:endParaRPr b="0" i="0" sz="1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" name="Google Shape;78;p8"/>
          <p:cNvSpPr/>
          <p:nvPr/>
        </p:nvSpPr>
        <p:spPr>
          <a:xfrm>
            <a:off x="676656" y="3429000"/>
            <a:ext cx="4480560" cy="292608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8C8577"/>
              </a:buClr>
              <a:buSzPts val="950"/>
              <a:buFont typeface="Calibri"/>
              <a:buNone/>
            </a:pPr>
            <a:r>
              <a:rPr b="1" i="0" lang="en-US" sz="950" u="none" cap="none" strike="noStrike">
                <a:solidFill>
                  <a:srgbClr val="8C8577"/>
                </a:solidFill>
                <a:latin typeface="Calibri"/>
                <a:ea typeface="Calibri"/>
                <a:cs typeface="Calibri"/>
                <a:sym typeface="Calibri"/>
              </a:rPr>
              <a:t>ORIGIN  </a:t>
            </a:r>
            <a:r>
              <a:rPr b="1" i="0" lang="en-US" sz="1150" u="none" cap="none" strike="noStrike">
                <a:solidFill>
                  <a:srgbClr val="3D5A3E"/>
                </a:solidFill>
                <a:latin typeface="Calibri"/>
                <a:ea typeface="Calibri"/>
                <a:cs typeface="Calibri"/>
                <a:sym typeface="Calibri"/>
              </a:rPr>
              <a:t>Southern / Italian</a:t>
            </a:r>
            <a:r>
              <a:rPr b="1" i="0" lang="en-US" sz="950" u="none" cap="none" strike="noStrike">
                <a:solidFill>
                  <a:srgbClr val="8C8577"/>
                </a:solidFill>
                <a:latin typeface="Calibri"/>
                <a:ea typeface="Calibri"/>
                <a:cs typeface="Calibri"/>
                <a:sym typeface="Calibri"/>
              </a:rPr>
              <a:t>      FORMAT  </a:t>
            </a:r>
            <a:r>
              <a:rPr b="1" i="0" lang="en-US" sz="1150" u="none" cap="none" strike="noStrike">
                <a:solidFill>
                  <a:srgbClr val="2E2E2A"/>
                </a:solidFill>
                <a:latin typeface="Calibri"/>
                <a:ea typeface="Calibri"/>
                <a:cs typeface="Calibri"/>
                <a:sym typeface="Calibri"/>
              </a:rPr>
              <a:t>Arancini</a:t>
            </a:r>
            <a:endParaRPr b="0" i="0" sz="9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" name="Google Shape;79;p8"/>
          <p:cNvSpPr/>
          <p:nvPr/>
        </p:nvSpPr>
        <p:spPr>
          <a:xfrm>
            <a:off x="676656" y="4023360"/>
            <a:ext cx="4526280" cy="7772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3D5A3E"/>
              </a:buClr>
              <a:buSzPts val="1300"/>
              <a:buFont typeface="Cambria"/>
              <a:buNone/>
            </a:pPr>
            <a:r>
              <a:rPr b="0" i="1" lang="en-US" sz="1300" u="none" cap="none" strike="noStrike">
                <a:solidFill>
                  <a:srgbClr val="3D5A3E"/>
                </a:solidFill>
                <a:latin typeface="Cambria"/>
                <a:ea typeface="Cambria"/>
                <a:cs typeface="Cambria"/>
                <a:sym typeface="Cambria"/>
              </a:rPr>
              <a:t>Crisp grits shell stuffed with pimento cheese and country ham — over a pool of train wreck sauce.</a:t>
            </a:r>
            <a:endParaRPr b="0" i="0" sz="13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hoto_arancini.jpg" id="80" name="Google Shape;80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230368" y="457200"/>
            <a:ext cx="3383280" cy="422452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5F0E6"/>
        </a:solidFill>
      </p:bgPr>
    </p:bg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9"/>
          <p:cNvSpPr/>
          <p:nvPr/>
        </p:nvSpPr>
        <p:spPr>
          <a:xfrm>
            <a:off x="658368" y="658368"/>
            <a:ext cx="1280160" cy="54864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A56A38"/>
              </a:buClr>
              <a:buSzPts val="3600"/>
              <a:buFont typeface="Cambria"/>
              <a:buNone/>
            </a:pPr>
            <a:r>
              <a:rPr b="1" i="0" lang="en-US" sz="3600" u="none" cap="none" strike="noStrike">
                <a:solidFill>
                  <a:srgbClr val="A56A38"/>
                </a:solidFill>
                <a:latin typeface="Cambria"/>
                <a:ea typeface="Cambria"/>
                <a:cs typeface="Cambria"/>
                <a:sym typeface="Cambria"/>
              </a:rPr>
              <a:t>05</a:t>
            </a:r>
            <a:endParaRPr b="0" i="0" sz="3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9"/>
          <p:cNvSpPr/>
          <p:nvPr/>
        </p:nvSpPr>
        <p:spPr>
          <a:xfrm>
            <a:off x="640080" y="1371600"/>
            <a:ext cx="4572000" cy="1097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96000"/>
              </a:lnSpc>
              <a:spcBef>
                <a:spcPts val="0"/>
              </a:spcBef>
              <a:spcAft>
                <a:spcPts val="0"/>
              </a:spcAft>
              <a:buClr>
                <a:srgbClr val="2E2E2A"/>
              </a:buClr>
              <a:buSzPts val="3500"/>
              <a:buFont typeface="Cambria"/>
              <a:buNone/>
            </a:pPr>
            <a:r>
              <a:rPr b="1" i="0" lang="en-US" sz="3500" u="none" cap="none" strike="noStrike">
                <a:solidFill>
                  <a:srgbClr val="2E2E2A"/>
                </a:solidFill>
                <a:latin typeface="Cambria"/>
                <a:ea typeface="Cambria"/>
                <a:cs typeface="Cambria"/>
                <a:sym typeface="Cambria"/>
              </a:rPr>
              <a:t>Sweet Potato &amp;</a:t>
            </a:r>
            <a:endParaRPr b="0" i="0" sz="3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96000"/>
              </a:lnSpc>
              <a:spcBef>
                <a:spcPts val="0"/>
              </a:spcBef>
              <a:spcAft>
                <a:spcPts val="0"/>
              </a:spcAft>
              <a:buClr>
                <a:srgbClr val="2E2E2A"/>
              </a:buClr>
              <a:buSzPts val="3500"/>
              <a:buFont typeface="Cambria"/>
              <a:buNone/>
            </a:pPr>
            <a:r>
              <a:rPr b="1" i="0" lang="en-US" sz="3500" u="none" cap="none" strike="noStrike">
                <a:solidFill>
                  <a:srgbClr val="2E2E2A"/>
                </a:solidFill>
                <a:latin typeface="Cambria"/>
                <a:ea typeface="Cambria"/>
                <a:cs typeface="Cambria"/>
                <a:sym typeface="Cambria"/>
              </a:rPr>
              <a:t>Golden Beet Borscht</a:t>
            </a:r>
            <a:endParaRPr b="0" i="0" sz="3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" name="Google Shape;88;p9"/>
          <p:cNvSpPr/>
          <p:nvPr/>
        </p:nvSpPr>
        <p:spPr>
          <a:xfrm>
            <a:off x="676656" y="2697480"/>
            <a:ext cx="4434840" cy="5486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6B6657"/>
              </a:buClr>
              <a:buSzPts val="1600"/>
              <a:buFont typeface="Cambria"/>
              <a:buNone/>
            </a:pPr>
            <a:r>
              <a:rPr b="0" i="1" lang="en-US" sz="1600" u="none" cap="none" strike="noStrike">
                <a:solidFill>
                  <a:srgbClr val="6B6657"/>
                </a:solidFill>
                <a:latin typeface="Cambria"/>
                <a:ea typeface="Cambria"/>
                <a:cs typeface="Cambria"/>
                <a:sym typeface="Cambria"/>
              </a:rPr>
              <a:t>Ukrainian borscht, gone golden with Southern sweet potato.</a:t>
            </a:r>
            <a:endParaRPr b="0" i="0" sz="1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" name="Google Shape;89;p9"/>
          <p:cNvSpPr/>
          <p:nvPr/>
        </p:nvSpPr>
        <p:spPr>
          <a:xfrm>
            <a:off x="676656" y="3429000"/>
            <a:ext cx="4480560" cy="292608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8C8577"/>
              </a:buClr>
              <a:buSzPts val="950"/>
              <a:buFont typeface="Calibri"/>
              <a:buNone/>
            </a:pPr>
            <a:r>
              <a:rPr b="1" i="0" lang="en-US" sz="950" u="none" cap="none" strike="noStrike">
                <a:solidFill>
                  <a:srgbClr val="8C8577"/>
                </a:solidFill>
                <a:latin typeface="Calibri"/>
                <a:ea typeface="Calibri"/>
                <a:cs typeface="Calibri"/>
                <a:sym typeface="Calibri"/>
              </a:rPr>
              <a:t>ORIGIN  </a:t>
            </a:r>
            <a:r>
              <a:rPr b="1" i="0" lang="en-US" sz="1150" u="none" cap="none" strike="noStrike">
                <a:solidFill>
                  <a:srgbClr val="3D5A3E"/>
                </a:solidFill>
                <a:latin typeface="Calibri"/>
                <a:ea typeface="Calibri"/>
                <a:cs typeface="Calibri"/>
                <a:sym typeface="Calibri"/>
              </a:rPr>
              <a:t>Southern / Ukrainian</a:t>
            </a:r>
            <a:r>
              <a:rPr b="1" i="0" lang="en-US" sz="950" u="none" cap="none" strike="noStrike">
                <a:solidFill>
                  <a:srgbClr val="8C8577"/>
                </a:solidFill>
                <a:latin typeface="Calibri"/>
                <a:ea typeface="Calibri"/>
                <a:cs typeface="Calibri"/>
                <a:sym typeface="Calibri"/>
              </a:rPr>
              <a:t>      FORMAT  </a:t>
            </a:r>
            <a:r>
              <a:rPr b="1" i="0" lang="en-US" sz="1150" u="none" cap="none" strike="noStrike">
                <a:solidFill>
                  <a:srgbClr val="2E2E2A"/>
                </a:solidFill>
                <a:latin typeface="Calibri"/>
                <a:ea typeface="Calibri"/>
                <a:cs typeface="Calibri"/>
                <a:sym typeface="Calibri"/>
              </a:rPr>
              <a:t>Borscht</a:t>
            </a:r>
            <a:endParaRPr b="0" i="0" sz="9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" name="Google Shape;90;p9"/>
          <p:cNvSpPr/>
          <p:nvPr/>
        </p:nvSpPr>
        <p:spPr>
          <a:xfrm>
            <a:off x="676656" y="4023360"/>
            <a:ext cx="4526280" cy="7772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3D5A3E"/>
              </a:buClr>
              <a:buSzPts val="1300"/>
              <a:buFont typeface="Cambria"/>
              <a:buNone/>
            </a:pPr>
            <a:r>
              <a:rPr b="0" i="1" lang="en-US" sz="1300" u="none" cap="none" strike="noStrike">
                <a:solidFill>
                  <a:srgbClr val="3D5A3E"/>
                </a:solidFill>
                <a:latin typeface="Cambria"/>
                <a:ea typeface="Cambria"/>
                <a:cs typeface="Cambria"/>
                <a:sym typeface="Cambria"/>
              </a:rPr>
              <a:t>Roasted sweet potato and golden beet, blended silky — a cool borscht shot with dill and sour cream.</a:t>
            </a:r>
            <a:endParaRPr b="0" i="0" sz="13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hoto_borscht.jpg" id="91" name="Google Shape;91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230368" y="457200"/>
            <a:ext cx="3383280" cy="422452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5F0E6"/>
        </a:solidFill>
      </p:bgPr>
    </p:bg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0"/>
          <p:cNvSpPr/>
          <p:nvPr/>
        </p:nvSpPr>
        <p:spPr>
          <a:xfrm>
            <a:off x="685800" y="548640"/>
            <a:ext cx="640080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A56A38"/>
              </a:buClr>
              <a:buSzPts val="1200"/>
              <a:buFont typeface="Calibri"/>
              <a:buNone/>
            </a:pPr>
            <a:r>
              <a:rPr b="1" i="0" lang="en-US" sz="1200" u="none" cap="none" strike="noStrike">
                <a:solidFill>
                  <a:srgbClr val="A56A38"/>
                </a:solidFill>
                <a:latin typeface="Calibri"/>
                <a:ea typeface="Calibri"/>
                <a:cs typeface="Calibri"/>
                <a:sym typeface="Calibri"/>
              </a:rPr>
              <a:t>THE SOUTHERN PANTRY</a:t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10"/>
          <p:cNvSpPr/>
          <p:nvPr/>
        </p:nvSpPr>
        <p:spPr>
          <a:xfrm>
            <a:off x="658368" y="896112"/>
            <a:ext cx="7863840" cy="54864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2E2E2A"/>
              </a:buClr>
              <a:buSzPts val="2700"/>
              <a:buFont typeface="Cambria"/>
              <a:buNone/>
            </a:pPr>
            <a:r>
              <a:rPr b="1" i="0" lang="en-US" sz="2700" u="none" cap="none" strike="noStrike">
                <a:solidFill>
                  <a:srgbClr val="2E2E2A"/>
                </a:solidFill>
                <a:latin typeface="Cambria"/>
                <a:ea typeface="Cambria"/>
                <a:cs typeface="Cambria"/>
                <a:sym typeface="Cambria"/>
              </a:rPr>
              <a:t>Six Southern ingredients, and where they come from.</a:t>
            </a:r>
            <a:endParaRPr b="0" i="0" sz="27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" name="Google Shape;99;p10"/>
          <p:cNvSpPr/>
          <p:nvPr/>
        </p:nvSpPr>
        <p:spPr>
          <a:xfrm>
            <a:off x="658368" y="1783080"/>
            <a:ext cx="2487168" cy="32004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3D5A3E"/>
              </a:buClr>
              <a:buSzPts val="1500"/>
              <a:buFont typeface="Cambria"/>
              <a:buNone/>
            </a:pPr>
            <a:r>
              <a:rPr b="1" i="0" lang="en-US" sz="1500" u="none" cap="none" strike="noStrike">
                <a:solidFill>
                  <a:srgbClr val="3D5A3E"/>
                </a:solidFill>
                <a:latin typeface="Cambria"/>
                <a:ea typeface="Cambria"/>
                <a:cs typeface="Cambria"/>
                <a:sym typeface="Cambria"/>
              </a:rPr>
              <a:t>Carolina Gold Rice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" name="Google Shape;100;p10"/>
          <p:cNvSpPr/>
          <p:nvPr/>
        </p:nvSpPr>
        <p:spPr>
          <a:xfrm>
            <a:off x="658368" y="2130552"/>
            <a:ext cx="2487168" cy="1005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Clr>
                <a:srgbClr val="6B6657"/>
              </a:buClr>
              <a:buSzPts val="1050"/>
              <a:buFont typeface="Calibri"/>
              <a:buNone/>
            </a:pPr>
            <a:r>
              <a:rPr b="0" i="0" lang="en-US" sz="1050" u="none" cap="none" strike="noStrike">
                <a:solidFill>
                  <a:srgbClr val="6B6657"/>
                </a:solidFill>
                <a:latin typeface="Calibri"/>
                <a:ea typeface="Calibri"/>
                <a:cs typeface="Calibri"/>
                <a:sym typeface="Calibri"/>
              </a:rPr>
              <a:t>The rice that built the Lowcountry — cultivated on the Carolina coast by enslaved West Africans. Pressed for the musubi.</a:t>
            </a:r>
            <a:endParaRPr b="0" i="0" sz="1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" name="Google Shape;101;p10"/>
          <p:cNvSpPr/>
          <p:nvPr/>
        </p:nvSpPr>
        <p:spPr>
          <a:xfrm>
            <a:off x="3465576" y="1783080"/>
            <a:ext cx="2487168" cy="32004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3D5A3E"/>
              </a:buClr>
              <a:buSzPts val="1500"/>
              <a:buFont typeface="Cambria"/>
              <a:buNone/>
            </a:pPr>
            <a:r>
              <a:rPr b="1" i="0" lang="en-US" sz="1500" u="none" cap="none" strike="noStrike">
                <a:solidFill>
                  <a:srgbClr val="3D5A3E"/>
                </a:solidFill>
                <a:latin typeface="Cambria"/>
                <a:ea typeface="Cambria"/>
                <a:cs typeface="Cambria"/>
                <a:sym typeface="Cambria"/>
              </a:rPr>
              <a:t>Andouille Sausage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" name="Google Shape;102;p10"/>
          <p:cNvSpPr/>
          <p:nvPr/>
        </p:nvSpPr>
        <p:spPr>
          <a:xfrm>
            <a:off x="3465576" y="2130552"/>
            <a:ext cx="2487168" cy="1005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Clr>
                <a:srgbClr val="6B6657"/>
              </a:buClr>
              <a:buSzPts val="1050"/>
              <a:buFont typeface="Calibri"/>
              <a:buNone/>
            </a:pPr>
            <a:r>
              <a:rPr b="0" i="0" lang="en-US" sz="1050" u="none" cap="none" strike="noStrike">
                <a:solidFill>
                  <a:srgbClr val="6B6657"/>
                </a:solidFill>
                <a:latin typeface="Calibri"/>
                <a:ea typeface="Calibri"/>
                <a:cs typeface="Calibri"/>
                <a:sym typeface="Calibri"/>
              </a:rPr>
              <a:t>Smoked pork sausage from Cajun Louisiana, where French cooking met German sausage-craft. Glazed for the musubi.</a:t>
            </a:r>
            <a:endParaRPr b="0" i="0" sz="1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" name="Google Shape;103;p10"/>
          <p:cNvSpPr/>
          <p:nvPr/>
        </p:nvSpPr>
        <p:spPr>
          <a:xfrm>
            <a:off x="6272784" y="1783080"/>
            <a:ext cx="2487168" cy="32004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3D5A3E"/>
              </a:buClr>
              <a:buSzPts val="1500"/>
              <a:buFont typeface="Cambria"/>
              <a:buNone/>
            </a:pPr>
            <a:r>
              <a:rPr b="1" i="0" lang="en-US" sz="1500" u="none" cap="none" strike="noStrike">
                <a:solidFill>
                  <a:srgbClr val="3D5A3E"/>
                </a:solidFill>
                <a:latin typeface="Cambria"/>
                <a:ea typeface="Cambria"/>
                <a:cs typeface="Cambria"/>
                <a:sym typeface="Cambria"/>
              </a:rPr>
              <a:t>Sweet Potato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Google Shape;104;p10"/>
          <p:cNvSpPr/>
          <p:nvPr/>
        </p:nvSpPr>
        <p:spPr>
          <a:xfrm>
            <a:off x="6272784" y="2130552"/>
            <a:ext cx="2487168" cy="1005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Clr>
                <a:srgbClr val="6B6657"/>
              </a:buClr>
              <a:buSzPts val="1050"/>
              <a:buFont typeface="Calibri"/>
              <a:buNone/>
            </a:pPr>
            <a:r>
              <a:rPr b="0" i="0" lang="en-US" sz="1050" u="none" cap="none" strike="noStrike">
                <a:solidFill>
                  <a:srgbClr val="6B6657"/>
                </a:solidFill>
                <a:latin typeface="Calibri"/>
                <a:ea typeface="Calibri"/>
                <a:cs typeface="Calibri"/>
                <a:sym typeface="Calibri"/>
              </a:rPr>
              <a:t>A cornerstone of the Southern table, deep in African American cooking — from the field to the pie plate. Roasted into the golden beet borscht.</a:t>
            </a:r>
            <a:endParaRPr b="0" i="0" sz="1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Google Shape;105;p10"/>
          <p:cNvSpPr/>
          <p:nvPr/>
        </p:nvSpPr>
        <p:spPr>
          <a:xfrm>
            <a:off x="658368" y="3310128"/>
            <a:ext cx="2487168" cy="32004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3D5A3E"/>
              </a:buClr>
              <a:buSzPts val="1500"/>
              <a:buFont typeface="Cambria"/>
              <a:buNone/>
            </a:pPr>
            <a:r>
              <a:rPr b="1" i="0" lang="en-US" sz="1500" u="none" cap="none" strike="noStrike">
                <a:solidFill>
                  <a:srgbClr val="3D5A3E"/>
                </a:solidFill>
                <a:latin typeface="Cambria"/>
                <a:ea typeface="Cambria"/>
                <a:cs typeface="Cambria"/>
                <a:sym typeface="Cambria"/>
              </a:rPr>
              <a:t>Cornmeal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" name="Google Shape;106;p10"/>
          <p:cNvSpPr/>
          <p:nvPr/>
        </p:nvSpPr>
        <p:spPr>
          <a:xfrm>
            <a:off x="658368" y="3657600"/>
            <a:ext cx="2487168" cy="1005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Clr>
                <a:srgbClr val="6B6657"/>
              </a:buClr>
              <a:buSzPts val="1050"/>
              <a:buFont typeface="Calibri"/>
              <a:buNone/>
            </a:pPr>
            <a:r>
              <a:rPr b="0" i="0" lang="en-US" sz="1050" u="none" cap="none" strike="noStrike">
                <a:solidFill>
                  <a:srgbClr val="6B6657"/>
                </a:solidFill>
                <a:latin typeface="Calibri"/>
                <a:ea typeface="Calibri"/>
                <a:cs typeface="Calibri"/>
                <a:sym typeface="Calibri"/>
              </a:rPr>
              <a:t>Ground from the corn the South learned from Native peoples — cornbread, grits, hushpuppies. Griddled into the hoe cake.</a:t>
            </a:r>
            <a:endParaRPr b="0" i="0" sz="1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" name="Google Shape;107;p10"/>
          <p:cNvSpPr/>
          <p:nvPr/>
        </p:nvSpPr>
        <p:spPr>
          <a:xfrm>
            <a:off x="3465576" y="3310128"/>
            <a:ext cx="2487168" cy="32004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3D5A3E"/>
              </a:buClr>
              <a:buSzPts val="1500"/>
              <a:buFont typeface="Cambria"/>
              <a:buNone/>
            </a:pPr>
            <a:r>
              <a:rPr b="1" i="0" lang="en-US" sz="1500" u="none" cap="none" strike="noStrike">
                <a:solidFill>
                  <a:srgbClr val="3D5A3E"/>
                </a:solidFill>
                <a:latin typeface="Cambria"/>
                <a:ea typeface="Cambria"/>
                <a:cs typeface="Cambria"/>
                <a:sym typeface="Cambria"/>
              </a:rPr>
              <a:t>Catfish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" name="Google Shape;108;p10"/>
          <p:cNvSpPr/>
          <p:nvPr/>
        </p:nvSpPr>
        <p:spPr>
          <a:xfrm>
            <a:off x="3465576" y="3657600"/>
            <a:ext cx="2487168" cy="1005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Clr>
                <a:srgbClr val="6B6657"/>
              </a:buClr>
              <a:buSzPts val="1050"/>
              <a:buFont typeface="Calibri"/>
              <a:buNone/>
            </a:pPr>
            <a:r>
              <a:rPr b="0" i="0" lang="en-US" sz="1050" u="none" cap="none" strike="noStrike">
                <a:solidFill>
                  <a:srgbClr val="6B6657"/>
                </a:solidFill>
                <a:latin typeface="Calibri"/>
                <a:ea typeface="Calibri"/>
                <a:cs typeface="Calibri"/>
                <a:sym typeface="Calibri"/>
              </a:rPr>
              <a:t>A Mississippi Delta and Gulf Coast staple, the heart of the Southern fish fry. Smoked here into a rich rillette.</a:t>
            </a:r>
            <a:endParaRPr b="0" i="0" sz="1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9" name="Google Shape;109;p10"/>
          <p:cNvSpPr/>
          <p:nvPr/>
        </p:nvSpPr>
        <p:spPr>
          <a:xfrm>
            <a:off x="6272784" y="3310128"/>
            <a:ext cx="2487168" cy="32004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3D5A3E"/>
              </a:buClr>
              <a:buSzPts val="1500"/>
              <a:buFont typeface="Cambria"/>
              <a:buNone/>
            </a:pPr>
            <a:r>
              <a:rPr b="1" i="0" lang="en-US" sz="1500" u="none" cap="none" strike="noStrike">
                <a:solidFill>
                  <a:srgbClr val="3D5A3E"/>
                </a:solidFill>
                <a:latin typeface="Cambria"/>
                <a:ea typeface="Cambria"/>
                <a:cs typeface="Cambria"/>
                <a:sym typeface="Cambria"/>
              </a:rPr>
              <a:t>Collard Greens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" name="Google Shape;110;p10"/>
          <p:cNvSpPr/>
          <p:nvPr/>
        </p:nvSpPr>
        <p:spPr>
          <a:xfrm>
            <a:off x="6272784" y="3657600"/>
            <a:ext cx="2487168" cy="1005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Clr>
                <a:srgbClr val="6B6657"/>
              </a:buClr>
              <a:buSzPts val="1050"/>
              <a:buFont typeface="Calibri"/>
              <a:buNone/>
            </a:pPr>
            <a:r>
              <a:rPr b="0" i="0" lang="en-US" sz="1050" u="none" cap="none" strike="noStrike">
                <a:solidFill>
                  <a:srgbClr val="6B6657"/>
                </a:solidFill>
                <a:latin typeface="Calibri"/>
                <a:ea typeface="Calibri"/>
                <a:cs typeface="Calibri"/>
                <a:sym typeface="Calibri"/>
              </a:rPr>
              <a:t>A cornerstone of African American cooking, simmered low with pot likker. Blanched as a nori substitute in the musubi.</a:t>
            </a:r>
            <a:endParaRPr b="0" i="0" sz="1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A1A18"/>
        </a:solidFill>
      </p:bgPr>
    </p:bg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11"/>
          <p:cNvSpPr/>
          <p:nvPr/>
        </p:nvSpPr>
        <p:spPr>
          <a:xfrm>
            <a:off x="685800" y="1051560"/>
            <a:ext cx="7772400" cy="2286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Clr>
                <a:srgbClr val="F5F0E6"/>
              </a:buClr>
              <a:buSzPts val="4600"/>
              <a:buFont typeface="Cambria"/>
              <a:buNone/>
            </a:pPr>
            <a:r>
              <a:rPr b="1" i="0" lang="en-US" sz="4600" u="none" cap="none" strike="noStrike">
                <a:solidFill>
                  <a:srgbClr val="F5F0E6"/>
                </a:solidFill>
                <a:latin typeface="Cambria"/>
                <a:ea typeface="Cambria"/>
                <a:cs typeface="Cambria"/>
                <a:sym typeface="Cambria"/>
              </a:rPr>
              <a:t>Five bites.</a:t>
            </a:r>
            <a:endParaRPr b="0" i="0" sz="4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Clr>
                <a:srgbClr val="F5F0E6"/>
              </a:buClr>
              <a:buSzPts val="4600"/>
              <a:buFont typeface="Cambria"/>
              <a:buNone/>
            </a:pPr>
            <a:r>
              <a:rPr b="1" i="0" lang="en-US" sz="4600" u="none" cap="none" strike="noStrike">
                <a:solidFill>
                  <a:srgbClr val="F5F0E6"/>
                </a:solidFill>
                <a:latin typeface="Cambria"/>
                <a:ea typeface="Cambria"/>
                <a:cs typeface="Cambria"/>
                <a:sym typeface="Cambria"/>
              </a:rPr>
              <a:t>Five traditions.</a:t>
            </a:r>
            <a:endParaRPr b="0" i="0" sz="4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Clr>
                <a:srgbClr val="A56A38"/>
              </a:buClr>
              <a:buSzPts val="4600"/>
              <a:buFont typeface="Cambria"/>
              <a:buNone/>
            </a:pPr>
            <a:r>
              <a:rPr b="1" i="0" lang="en-US" sz="4600" u="none" cap="none" strike="noStrike">
                <a:solidFill>
                  <a:srgbClr val="A56A38"/>
                </a:solidFill>
                <a:latin typeface="Cambria"/>
                <a:ea typeface="Cambria"/>
                <a:cs typeface="Cambria"/>
                <a:sym typeface="Cambria"/>
              </a:rPr>
              <a:t>One Southern soul.</a:t>
            </a:r>
            <a:endParaRPr b="0" i="0" sz="4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7" name="Google Shape;117;p11"/>
          <p:cNvSpPr/>
          <p:nvPr/>
        </p:nvSpPr>
        <p:spPr>
          <a:xfrm>
            <a:off x="694944" y="3703320"/>
            <a:ext cx="6583680" cy="6400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C4BFB3"/>
              </a:buClr>
              <a:buSzPts val="1350"/>
              <a:buFont typeface="Calibri"/>
              <a:buNone/>
            </a:pPr>
            <a:r>
              <a:rPr b="0" i="0" lang="en-US" sz="1350" u="none" cap="none" strike="noStrike">
                <a:solidFill>
                  <a:srgbClr val="C4BFB3"/>
                </a:solidFill>
                <a:latin typeface="Calibri"/>
                <a:ea typeface="Calibri"/>
                <a:cs typeface="Calibri"/>
                <a:sym typeface="Calibri"/>
              </a:rPr>
              <a:t>Every bite carries the weight of Southern tradition — the soul stays Southern, the flavors go global.</a:t>
            </a: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11"/>
          <p:cNvSpPr/>
          <p:nvPr/>
        </p:nvSpPr>
        <p:spPr>
          <a:xfrm>
            <a:off x="694944" y="4572000"/>
            <a:ext cx="274320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A56A38"/>
              </a:buClr>
              <a:buSzPts val="1100"/>
              <a:buFont typeface="Calibri"/>
              <a:buNone/>
            </a:pPr>
            <a:r>
              <a:rPr b="1" i="0" lang="en-US" sz="1100" u="none" cap="none" strike="noStrike">
                <a:solidFill>
                  <a:srgbClr val="A56A38"/>
                </a:solidFill>
                <a:latin typeface="Calibri"/>
                <a:ea typeface="Calibri"/>
                <a:cs typeface="Calibri"/>
                <a:sym typeface="Calibri"/>
              </a:rPr>
              <a:t>HL CATERING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" name="Google Shape;119;p11"/>
          <p:cNvSpPr/>
          <p:nvPr/>
        </p:nvSpPr>
        <p:spPr>
          <a:xfrm>
            <a:off x="5852160" y="4553712"/>
            <a:ext cx="274320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8F887A"/>
              </a:buClr>
              <a:buSzPts val="1100"/>
              <a:buFont typeface="Calibri"/>
              <a:buNone/>
            </a:pPr>
            <a:r>
              <a:rPr b="0" i="0" lang="en-US" sz="1100" u="none" cap="none" strike="noStrike">
                <a:solidFill>
                  <a:srgbClr val="8F887A"/>
                </a:solidFill>
                <a:latin typeface="Calibri"/>
                <a:ea typeface="Calibri"/>
                <a:cs typeface="Calibri"/>
                <a:sym typeface="Calibri"/>
              </a:rPr>
              <a:t>hl@hlcatering.com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1DCDBDE5A52524EA5B0E4BE24810AF1" ma:contentTypeVersion="25" ma:contentTypeDescription="Create a new document." ma:contentTypeScope="" ma:versionID="7a416c24bbb1e597ecd5b58c2d859e89">
  <xsd:schema xmlns:xsd="http://www.w3.org/2001/XMLSchema" xmlns:xs="http://www.w3.org/2001/XMLSchema" xmlns:p="http://schemas.microsoft.com/office/2006/metadata/properties" xmlns:ns1="http://schemas.microsoft.com/sharepoint/v3" xmlns:ns2="65c0cdc8-2d0e-4996-8993-193239f139a0" xmlns:ns3="436d127e-97d8-4f8b-86e9-c618f313f0db" xmlns:ns4="http://schemas.microsoft.com/sharepoint/v4" targetNamespace="http://schemas.microsoft.com/office/2006/metadata/properties" ma:root="true" ma:fieldsID="6cdbce1316929c0a3a90d9b83975dac8" ns1:_="" ns2:_="" ns3:_="" ns4:_="">
    <xsd:import namespace="http://schemas.microsoft.com/sharepoint/v3"/>
    <xsd:import namespace="65c0cdc8-2d0e-4996-8993-193239f139a0"/>
    <xsd:import namespace="436d127e-97d8-4f8b-86e9-c618f313f0db"/>
    <xsd:import namespace="http://schemas.microsoft.com/sharepoint/v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2:MediaServiceOCR" minOccurs="0"/>
                <xsd:element ref="ns3:SharedWithUsers" minOccurs="0"/>
                <xsd:element ref="ns3:SharedWithDetails" minOccurs="0"/>
                <xsd:element ref="ns2:MediaLengthInSeconds" minOccurs="0"/>
                <xsd:element ref="ns3:TaxCatchAll" minOccurs="0"/>
                <xsd:element ref="ns2:lcf76f155ced4ddcb4097134ff3c332f" minOccurs="0"/>
                <xsd:element ref="ns2:MediaServiceSearchProperties" minOccurs="0"/>
                <xsd:element ref="ns2:MediaServiceObjectDetectorVersions" minOccurs="0"/>
                <xsd:element ref="ns2:MediaServiceBillingMetadata" minOccurs="0"/>
                <xsd:element ref="ns2:ArchiverLinkFileType" minOccurs="0"/>
                <xsd:element ref="ns4:IconOverlay" minOccurs="0"/>
                <xsd:element ref="ns1:_vti_ItemDeclaredRecord" minOccurs="0"/>
                <xsd:element ref="ns1:_vti_ItemHoldRecord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vti_ItemDeclaredRecord" ma:index="29" nillable="true" ma:displayName="Declared Record" ma:hidden="true" ma:internalName="_vti_ItemDeclaredRecord" ma:readOnly="true">
      <xsd:simpleType>
        <xsd:restriction base="dms:DateTime"/>
      </xsd:simpleType>
    </xsd:element>
    <xsd:element name="_vti_ItemHoldRecordStatus" ma:index="30" nillable="true" ma:displayName="Hold and Record Status" ma:decimals="0" ma:hidden="true" ma:internalName="_vti_ItemHoldRecordStatu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5c0cdc8-2d0e-4996-8993-193239f139a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bdc0606b-8e5a-4aee-a68c-f4efcab0e83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  <xsd:element name="ArchiverLinkFileType" ma:index="27" nillable="true" ma:displayName="ArchiverLinkFileType" ma:hidden="true" ma:internalName="ArchiverLinkFileTyp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36d127e-97d8-4f8b-86e9-c618f313f0db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e6a36e38-b2e6-467e-835b-372c1a434a30}" ma:internalName="TaxCatchAll" ma:showField="CatchAllData" ma:web="436d127e-97d8-4f8b-86e9-c618f313f0d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28" nillable="true" ma:displayName="IconOverlay" ma:hidden="true" ma:internalName="IconOverlay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IconOverlay xmlns="http://schemas.microsoft.com/sharepoint/v4" xsi:nil="true"/>
    <ArchiverLinkFileType xmlns="65c0cdc8-2d0e-4996-8993-193239f139a0" xsi:nil="true"/>
    <lcf76f155ced4ddcb4097134ff3c332f xmlns="65c0cdc8-2d0e-4996-8993-193239f139a0">
      <Terms xmlns="http://schemas.microsoft.com/office/infopath/2007/PartnerControls"/>
    </lcf76f155ced4ddcb4097134ff3c332f>
    <TaxCatchAll xmlns="436d127e-97d8-4f8b-86e9-c618f313f0db" xsi:nil="true"/>
  </documentManagement>
</p:properties>
</file>

<file path=customXml/itemProps1.xml><?xml version="1.0" encoding="utf-8"?>
<ds:datastoreItem xmlns:ds="http://schemas.openxmlformats.org/officeDocument/2006/customXml" ds:itemID="{E88B07B1-DD69-4D87-ADFD-E222CE80AFA3}"/>
</file>

<file path=customXml/itemProps2.xml><?xml version="1.0" encoding="utf-8"?>
<ds:datastoreItem xmlns:ds="http://schemas.openxmlformats.org/officeDocument/2006/customXml" ds:itemID="{DFE213E4-2C7C-4BAB-B3DD-9BA8C296FC08}"/>
</file>

<file path=customXml/itemProps3.xml><?xml version="1.0" encoding="utf-8"?>
<ds:datastoreItem xmlns:ds="http://schemas.openxmlformats.org/officeDocument/2006/customXml" ds:itemID="{57AA2F15-7529-4E63-8AB7-0C03B6789D7F}"/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0x010100E1DCDBDE5A52524EA5B0E4BE24810AF1</vt:lpwstr>
  </property>
</Properties>
</file>